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ctiveX/activeX1.xml" ContentType="application/vnd.ms-office.activeX+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4"/>
  </p:notesMasterIdLst>
  <p:sldIdLst>
    <p:sldId id="256" r:id="rId2"/>
    <p:sldId id="257" r:id="rId3"/>
    <p:sldId id="258" r:id="rId4"/>
    <p:sldId id="259" r:id="rId5"/>
    <p:sldId id="261" r:id="rId6"/>
    <p:sldId id="262" r:id="rId7"/>
    <p:sldId id="260" r:id="rId8"/>
    <p:sldId id="263" r:id="rId9"/>
    <p:sldId id="264" r:id="rId10"/>
    <p:sldId id="265" r:id="rId11"/>
    <p:sldId id="266" r:id="rId12"/>
    <p:sldId id="267" r:id="rId13"/>
  </p:sldIdLst>
  <p:sldSz cx="9144000" cy="6858000" type="letter"/>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4660"/>
  </p:normalViewPr>
  <p:slideViewPr>
    <p:cSldViewPr>
      <p:cViewPr>
        <p:scale>
          <a:sx n="76" d="100"/>
          <a:sy n="76" d="100"/>
        </p:scale>
        <p:origin x="-1200" y="2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activeX/activeX1.xml><?xml version="1.0" encoding="utf-8"?>
<ax:ocx xmlns:ax="http://schemas.microsoft.com/office/2006/activeX" xmlns:r="http://schemas.openxmlformats.org/officeDocument/2006/relationships" ax:classid="{D27CDB6E-AE6D-11CF-96B8-444553540000}" ax:persistence="persistPropertyBag">
  <ax:ocxPr ax:name="_cx" ax:value="31591"/>
  <ax:ocxPr ax:name="_cy" ax:value="19050"/>
  <ax:ocxPr ax:name="FlashVars" ax:value=""/>
  <ax:ocxPr ax:name="Movie" ax:value="http://www.youtube.com/v/=wpsZW34lWKYrafias.com/trabajos84/microsoft-outlook/microsoft-outlook.shtml"/>
  <ax:ocxPr ax:name="Src" ax:value="http://www.youtube.com/v/=wpsZW34lWKYrafias.com/trabajos84/microsoft-outlook/microsoft-outlook.shtml"/>
  <ax:ocxPr ax:name="WMode" ax:value="Window"/>
  <ax:ocxPr ax:name="Play" ax:value="-1"/>
  <ax:ocxPr ax:name="Loop" ax:value="-1"/>
  <ax:ocxPr ax:name="Quality" ax:value="High"/>
  <ax:ocxPr ax:name="SAlign" ax:value=""/>
  <ax:ocxPr ax:name="Menu" ax:value="-1"/>
  <ax:ocxPr ax:name="Base" ax:value=""/>
  <ax:ocxPr ax:name="AllowScriptAccess" ax:value=""/>
  <ax:ocxPr ax:name="Scale" ax:value="ShowAll"/>
  <ax:ocxPr ax:name="DeviceFont" ax:value="0"/>
  <ax:ocxPr ax:name="EmbedMovie" ax:value="0"/>
  <ax:ocxPr ax:name="BGColor" ax:value=""/>
  <ax:ocxPr ax:name="SWRemote" ax:value=""/>
  <ax:ocxPr ax:name="MovieData" ax:value=""/>
  <ax:ocxPr ax:name="SeamlessTabbing" ax:value="1"/>
  <ax:ocxPr ax:name="Profile" ax:value="0"/>
  <ax:ocxPr ax:name="ProfileAddress" ax:value=""/>
  <ax:ocxPr ax:name="ProfilePort" ax:value="0"/>
  <ax:ocxPr ax:name="AllowNetworking" ax:value="all"/>
  <ax:ocxPr ax:name="AllowFullScreen" ax:value="false"/>
</ax:ocx>
</file>

<file path=ppt/drawings/_rels/vmlDrawing1.vml.rels><?xml version="1.0" encoding="UTF-8" standalone="yes"?>
<Relationships xmlns="http://schemas.openxmlformats.org/package/2006/relationships"><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4BB962-B320-4B10-9593-248C6FE5E17C}" type="datetimeFigureOut">
              <a:rPr lang="es-CO" smtClean="0"/>
              <a:t>21/03/2014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C35538-6919-477C-8ABA-89282AEDD2B6}" type="slidenum">
              <a:rPr lang="es-CO" smtClean="0"/>
              <a:t>‹Nº›</a:t>
            </a:fld>
            <a:endParaRPr lang="es-CO"/>
          </a:p>
        </p:txBody>
      </p:sp>
    </p:spTree>
    <p:extLst>
      <p:ext uri="{BB962C8B-B14F-4D97-AF65-F5344CB8AC3E}">
        <p14:creationId xmlns:p14="http://schemas.microsoft.com/office/powerpoint/2010/main" val="1844679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O" dirty="0"/>
          </a:p>
        </p:txBody>
      </p:sp>
      <p:sp>
        <p:nvSpPr>
          <p:cNvPr id="4" name="3 Marcador de número de diapositiva"/>
          <p:cNvSpPr>
            <a:spLocks noGrp="1"/>
          </p:cNvSpPr>
          <p:nvPr>
            <p:ph type="sldNum" sz="quarter" idx="10"/>
          </p:nvPr>
        </p:nvSpPr>
        <p:spPr/>
        <p:txBody>
          <a:bodyPr/>
          <a:lstStyle/>
          <a:p>
            <a:fld id="{2BC35538-6919-477C-8ABA-89282AEDD2B6}" type="slidenum">
              <a:rPr lang="es-CO" smtClean="0"/>
              <a:t>11</a:t>
            </a:fld>
            <a:endParaRPr lang="es-CO"/>
          </a:p>
        </p:txBody>
      </p:sp>
    </p:spTree>
    <p:extLst>
      <p:ext uri="{BB962C8B-B14F-4D97-AF65-F5344CB8AC3E}">
        <p14:creationId xmlns:p14="http://schemas.microsoft.com/office/powerpoint/2010/main" val="1907838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775D60A6-FDC9-4476-983B-37A48855B987}" type="datetimeFigureOut">
              <a:rPr lang="es-ES" smtClean="0"/>
              <a:t>21/03/2014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6CD8B30-BDF4-4B6B-82E9-466EEA099F8D}"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75D60A6-FDC9-4476-983B-37A48855B987}" type="datetimeFigureOut">
              <a:rPr lang="es-ES" smtClean="0"/>
              <a:t>21/03/2014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6CD8B30-BDF4-4B6B-82E9-466EEA099F8D}"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775D60A6-FDC9-4476-983B-37A48855B987}" type="datetimeFigureOut">
              <a:rPr lang="es-ES" smtClean="0"/>
              <a:t>21/03/2014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6CD8B30-BDF4-4B6B-82E9-466EEA099F8D}"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75D60A6-FDC9-4476-983B-37A48855B987}" type="datetimeFigureOut">
              <a:rPr lang="es-ES" smtClean="0"/>
              <a:t>21/03/2014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6CD8B30-BDF4-4B6B-82E9-466EEA099F8D}"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4" name="Date Placeholder 3"/>
          <p:cNvSpPr>
            <a:spLocks noGrp="1"/>
          </p:cNvSpPr>
          <p:nvPr>
            <p:ph type="dt" sz="half" idx="10"/>
          </p:nvPr>
        </p:nvSpPr>
        <p:spPr/>
        <p:txBody>
          <a:bodyPr/>
          <a:lstStyle/>
          <a:p>
            <a:fld id="{775D60A6-FDC9-4476-983B-37A48855B987}" type="datetimeFigureOut">
              <a:rPr lang="es-ES" smtClean="0"/>
              <a:t>21/03/2014</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6CD8B30-BDF4-4B6B-82E9-466EEA099F8D}"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775D60A6-FDC9-4476-983B-37A48855B987}" type="datetimeFigureOut">
              <a:rPr lang="es-ES" smtClean="0"/>
              <a:t>21/03/2014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B6CD8B30-BDF4-4B6B-82E9-466EEA099F8D}" type="slidenum">
              <a:rPr lang="es-ES" smtClean="0"/>
              <a:t>‹Nº›</a:t>
            </a:fld>
            <a:endParaRPr lang="es-ES"/>
          </a:p>
        </p:txBody>
      </p:sp>
      <p:sp>
        <p:nvSpPr>
          <p:cNvPr id="8" name="Title 7"/>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s-ES" smtClean="0"/>
              <a:t>Haga clic para modificar el estilo de texto del patrón</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75D60A6-FDC9-4476-983B-37A48855B987}" type="datetimeFigureOut">
              <a:rPr lang="es-ES" smtClean="0"/>
              <a:t>21/03/2014</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B6CD8B30-BDF4-4B6B-82E9-466EEA099F8D}"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775D60A6-FDC9-4476-983B-37A48855B987}" type="datetimeFigureOut">
              <a:rPr lang="es-ES" smtClean="0"/>
              <a:t>21/03/2014</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B6CD8B30-BDF4-4B6B-82E9-466EEA099F8D}"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5D60A6-FDC9-4476-983B-37A48855B987}" type="datetimeFigureOut">
              <a:rPr lang="es-ES" smtClean="0"/>
              <a:t>21/03/2014</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B6CD8B30-BDF4-4B6B-82E9-466EEA099F8D}"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s-ES" smtClean="0"/>
              <a:t>Haga clic para modificar el estilo de título del patrón</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s-ES" smtClean="0"/>
              <a:t>Haga clic para modificar el estilo de texto del patrón</a:t>
            </a:r>
          </a:p>
        </p:txBody>
      </p:sp>
      <p:sp>
        <p:nvSpPr>
          <p:cNvPr id="5" name="Date Placeholder 4"/>
          <p:cNvSpPr>
            <a:spLocks noGrp="1"/>
          </p:cNvSpPr>
          <p:nvPr>
            <p:ph type="dt" sz="half" idx="10"/>
          </p:nvPr>
        </p:nvSpPr>
        <p:spPr/>
        <p:txBody>
          <a:bodyPr/>
          <a:lstStyle/>
          <a:p>
            <a:fld id="{775D60A6-FDC9-4476-983B-37A48855B987}" type="datetimeFigureOut">
              <a:rPr lang="es-ES" smtClean="0"/>
              <a:t>21/03/2014</a:t>
            </a:fld>
            <a:endParaRPr lang="es-E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s-E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6CD8B30-BDF4-4B6B-82E9-466EEA099F8D}"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s-ES" smtClean="0"/>
              <a:t>Haga clic en el icono para agregar una imagen</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75D60A6-FDC9-4476-983B-37A48855B987}" type="datetimeFigureOut">
              <a:rPr lang="es-ES" smtClean="0"/>
              <a:t>21/03/2014</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B6CD8B30-BDF4-4B6B-82E9-466EEA099F8D}"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775D60A6-FDC9-4476-983B-37A48855B987}" type="datetimeFigureOut">
              <a:rPr lang="es-ES" smtClean="0"/>
              <a:t>21/03/2014</a:t>
            </a:fld>
            <a:endParaRPr lang="es-E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s-E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6CD8B30-BDF4-4B6B-82E9-466EEA099F8D}"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6.xml"/><Relationship Id="rId7" Type="http://schemas.openxmlformats.org/officeDocument/2006/relationships/image" Target="../media/image3.jpg"/><Relationship Id="rId2" Type="http://schemas.openxmlformats.org/officeDocument/2006/relationships/slide" Target="slide5.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slide" Target="slide3.xml"/><Relationship Id="rId4" Type="http://schemas.openxmlformats.org/officeDocument/2006/relationships/hyperlink" Target="../Desktop/BIBLIOGRAFIA.docx" TargetMode="External"/></Relationships>
</file>

<file path=ppt/slides/_rels/slide1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slide" Target="slide1.xml"/></Relationships>
</file>

<file path=ppt/slides/_rels/slide1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2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9.xml"/><Relationship Id="rId7" Type="http://schemas.openxmlformats.org/officeDocument/2006/relationships/image" Target="../media/image3.jpg"/><Relationship Id="rId2" Type="http://schemas.openxmlformats.org/officeDocument/2006/relationships/slide" Target="slide8.xml"/><Relationship Id="rId1" Type="http://schemas.openxmlformats.org/officeDocument/2006/relationships/slideLayout" Target="../slideLayouts/slideLayout7.xml"/><Relationship Id="rId6" Type="http://schemas.openxmlformats.org/officeDocument/2006/relationships/slide" Target="slide12.xml"/><Relationship Id="rId5" Type="http://schemas.openxmlformats.org/officeDocument/2006/relationships/slide" Target="slide11.xml"/><Relationship Id="rId4" Type="http://schemas.openxmlformats.org/officeDocument/2006/relationships/slide" Target="slide10.xml"/></Relationships>
</file>

<file path=ppt/slides/_rels/slide3.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hyperlink" Target="http://www.ecured.cu/index.php/Microsoft_Office" TargetMode="External"/><Relationship Id="rId7" Type="http://schemas.openxmlformats.org/officeDocument/2006/relationships/hyperlink" Target="http://www.ecured.cu/index.php/Microsoft_PowerPoint" TargetMode="External"/><Relationship Id="rId2" Type="http://schemas.openxmlformats.org/officeDocument/2006/relationships/hyperlink" Target="http://www.ecured.cu/index.php/1989" TargetMode="External"/><Relationship Id="rId1" Type="http://schemas.openxmlformats.org/officeDocument/2006/relationships/slideLayout" Target="../slideLayouts/slideLayout7.xml"/><Relationship Id="rId6" Type="http://schemas.openxmlformats.org/officeDocument/2006/relationships/hyperlink" Target="http://www.ecured.cu/index.php/Microsoft_Excel" TargetMode="External"/><Relationship Id="rId5" Type="http://schemas.openxmlformats.org/officeDocument/2006/relationships/hyperlink" Target="http://www.ecured.cu/index.php/Microsoft_Word" TargetMode="External"/><Relationship Id="rId4" Type="http://schemas.openxmlformats.org/officeDocument/2006/relationships/hyperlink" Target="http://www.ecured.cu/index.php?title=MSO&amp;action=edit&amp;redlink=1" TargetMode="External"/><Relationship Id="rId9" Type="http://schemas.openxmlformats.org/officeDocument/2006/relationships/slide" Target="slide1.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abrircorreooutlook.blogspot.com/2013/03/como-crear-cuenta-de-correo-outlook.html" TargetMode="External"/><Relationship Id="rId1" Type="http://schemas.openxmlformats.org/officeDocument/2006/relationships/slideLayout" Target="../slideLayouts/slideLayout7.xml"/><Relationship Id="rId4" Type="http://schemas.openxmlformats.org/officeDocument/2006/relationships/slide" Target="slide1.xml"/></Relationships>
</file>

<file path=ppt/slides/_rels/slide6.xml.rels><?xml version="1.0" encoding="UTF-8" standalone="yes"?>
<Relationships xmlns="http://schemas.openxmlformats.org/package/2006/relationships"><Relationship Id="rId8" Type="http://schemas.openxmlformats.org/officeDocument/2006/relationships/image" Target="../media/image13.gif"/><Relationship Id="rId13" Type="http://schemas.openxmlformats.org/officeDocument/2006/relationships/slide" Target="slide1.xml"/><Relationship Id="rId3" Type="http://schemas.openxmlformats.org/officeDocument/2006/relationships/image" Target="../media/image8.gif"/><Relationship Id="rId7" Type="http://schemas.openxmlformats.org/officeDocument/2006/relationships/image" Target="../media/image12.gif"/><Relationship Id="rId12" Type="http://schemas.openxmlformats.org/officeDocument/2006/relationships/image" Target="../media/image17.jpeg"/><Relationship Id="rId2" Type="http://schemas.openxmlformats.org/officeDocument/2006/relationships/image" Target="../media/image7.gif"/><Relationship Id="rId1" Type="http://schemas.openxmlformats.org/officeDocument/2006/relationships/slideLayout" Target="../slideLayouts/slideLayout7.xml"/><Relationship Id="rId6" Type="http://schemas.openxmlformats.org/officeDocument/2006/relationships/image" Target="../media/image11.gif"/><Relationship Id="rId11" Type="http://schemas.openxmlformats.org/officeDocument/2006/relationships/image" Target="../media/image16.gif"/><Relationship Id="rId5" Type="http://schemas.openxmlformats.org/officeDocument/2006/relationships/image" Target="../media/image10.jpeg"/><Relationship Id="rId10" Type="http://schemas.openxmlformats.org/officeDocument/2006/relationships/image" Target="../media/image15.gif"/><Relationship Id="rId4" Type="http://schemas.openxmlformats.org/officeDocument/2006/relationships/image" Target="../media/image9.jpeg"/><Relationship Id="rId9" Type="http://schemas.openxmlformats.org/officeDocument/2006/relationships/image" Target="../media/image14.gif"/></Relationships>
</file>

<file path=ppt/slides/_rels/slide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control" Target="../activeX/activeX1.xml"/><Relationship Id="rId1" Type="http://schemas.openxmlformats.org/officeDocument/2006/relationships/vmlDrawing" Target="../drawings/vmlDrawing1.vml"/><Relationship Id="rId5" Type="http://schemas.openxmlformats.org/officeDocument/2006/relationships/image" Target="../media/image19.wmf"/><Relationship Id="rId4" Type="http://schemas.openxmlformats.org/officeDocument/2006/relationships/hyperlink" Target="http://www.youtube.com/watch?v=wpsZW34lWKYrafias.com/trabajos84/microsoft-outlook/microsoft-outlook.shtml" TargetMode="External"/></Relationships>
</file>

<file path=ppt/slides/_rels/slide9.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20.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68224" y="476672"/>
            <a:ext cx="3043462" cy="1754326"/>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Outlook</a:t>
            </a:r>
          </a:p>
          <a:p>
            <a:pPr algn="ctr"/>
            <a:endParaRPr lang="es-ES"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8" name="Rectángulo 12">
            <a:hlinkClick r:id="" action="ppaction://noaction"/>
          </p:cNvPr>
          <p:cNvSpPr/>
          <p:nvPr/>
        </p:nvSpPr>
        <p:spPr>
          <a:xfrm>
            <a:off x="387698" y="3563588"/>
            <a:ext cx="3250734" cy="707173"/>
          </a:xfrm>
          <a:prstGeom prst="rect">
            <a:avLst/>
          </a:prstGeom>
          <a:ln w="38100"/>
        </p:spPr>
        <p:style>
          <a:lnRef idx="1">
            <a:schemeClr val="accent5"/>
          </a:lnRef>
          <a:fillRef idx="2">
            <a:schemeClr val="accent5"/>
          </a:fillRef>
          <a:effectRef idx="1">
            <a:schemeClr val="accent5"/>
          </a:effectRef>
          <a:fontRef idx="minor">
            <a:schemeClr val="dk1"/>
          </a:fontRef>
        </p:style>
        <p:txBody>
          <a:bodyPr rtlCol="0" anchor="ctr"/>
          <a:lstStyle/>
          <a:p>
            <a:pPr algn="ctr"/>
            <a:r>
              <a:rPr lang="es-CO" sz="2800" b="1" dirty="0" smtClean="0">
                <a:effectLst>
                  <a:glow rad="101600">
                    <a:schemeClr val="accent2">
                      <a:satMod val="175000"/>
                      <a:alpha val="40000"/>
                    </a:schemeClr>
                  </a:glow>
                </a:effectLst>
                <a:hlinkClick r:id="rId2" action="ppaction://hlinksldjump"/>
              </a:rPr>
              <a:t>EVOLUCION</a:t>
            </a:r>
            <a:endParaRPr lang="es-CO" sz="2800" b="1" dirty="0">
              <a:effectLst>
                <a:glow rad="101600">
                  <a:schemeClr val="accent2">
                    <a:satMod val="175000"/>
                    <a:alpha val="40000"/>
                  </a:schemeClr>
                </a:glow>
              </a:effectLst>
            </a:endParaRPr>
          </a:p>
        </p:txBody>
      </p:sp>
      <p:sp>
        <p:nvSpPr>
          <p:cNvPr id="3" name="2 Rectángulo">
            <a:hlinkClick r:id="rId3" action="ppaction://hlinksldjump"/>
          </p:cNvPr>
          <p:cNvSpPr/>
          <p:nvPr/>
        </p:nvSpPr>
        <p:spPr>
          <a:xfrm>
            <a:off x="416165" y="4548772"/>
            <a:ext cx="3250734" cy="902592"/>
          </a:xfrm>
          <a:prstGeom prst="rect">
            <a:avLst/>
          </a:prstGeom>
          <a:ln w="38100"/>
        </p:spPr>
        <p:style>
          <a:lnRef idx="1">
            <a:schemeClr val="accent5"/>
          </a:lnRef>
          <a:fillRef idx="2">
            <a:schemeClr val="accent5"/>
          </a:fillRef>
          <a:effectRef idx="1">
            <a:schemeClr val="accent5"/>
          </a:effectRef>
          <a:fontRef idx="minor">
            <a:schemeClr val="dk1"/>
          </a:fontRef>
        </p:style>
        <p:txBody>
          <a:bodyPr rtlCol="0" anchor="ctr"/>
          <a:lstStyle/>
          <a:p>
            <a:pPr algn="ctr"/>
            <a:r>
              <a:rPr lang="es-CO" sz="2800" b="1" dirty="0" smtClean="0">
                <a:effectLst>
                  <a:glow rad="101600">
                    <a:schemeClr val="accent2">
                      <a:satMod val="175000"/>
                      <a:alpha val="40000"/>
                    </a:schemeClr>
                  </a:glow>
                </a:effectLst>
              </a:rPr>
              <a:t>PARTES</a:t>
            </a:r>
            <a:r>
              <a:rPr lang="es-CO" sz="3600" b="1" dirty="0" smtClean="0"/>
              <a:t> </a:t>
            </a:r>
            <a:r>
              <a:rPr lang="es-CO" sz="2800" b="1" dirty="0" smtClean="0">
                <a:effectLst>
                  <a:glow rad="139700">
                    <a:schemeClr val="accent2">
                      <a:satMod val="175000"/>
                      <a:alpha val="40000"/>
                    </a:schemeClr>
                  </a:glow>
                </a:effectLst>
                <a:hlinkClick r:id="rId3" action="ppaction://hlinksldjump"/>
              </a:rPr>
              <a:t>FUNDAMENTALES</a:t>
            </a:r>
            <a:endParaRPr lang="es-CO" sz="2800" b="1" dirty="0">
              <a:effectLst>
                <a:glow rad="139700">
                  <a:schemeClr val="accent2">
                    <a:satMod val="175000"/>
                    <a:alpha val="40000"/>
                  </a:schemeClr>
                </a:glow>
              </a:effectLst>
            </a:endParaRPr>
          </a:p>
        </p:txBody>
      </p:sp>
      <p:sp>
        <p:nvSpPr>
          <p:cNvPr id="5" name="4 Rectángulo"/>
          <p:cNvSpPr/>
          <p:nvPr/>
        </p:nvSpPr>
        <p:spPr>
          <a:xfrm>
            <a:off x="387698" y="5733256"/>
            <a:ext cx="3240361" cy="792088"/>
          </a:xfrm>
          <a:prstGeom prst="rect">
            <a:avLst/>
          </a:prstGeom>
          <a:ln w="38100"/>
        </p:spPr>
        <p:style>
          <a:lnRef idx="1">
            <a:schemeClr val="accent5"/>
          </a:lnRef>
          <a:fillRef idx="2">
            <a:schemeClr val="accent5"/>
          </a:fillRef>
          <a:effectRef idx="1">
            <a:schemeClr val="accent5"/>
          </a:effectRef>
          <a:fontRef idx="minor">
            <a:schemeClr val="dk1"/>
          </a:fontRef>
        </p:style>
        <p:txBody>
          <a:bodyPr rtlCol="0" anchor="ctr"/>
          <a:lstStyle/>
          <a:p>
            <a:pPr algn="ctr"/>
            <a:r>
              <a:rPr lang="es-CO" sz="2800" b="1" dirty="0" smtClean="0">
                <a:effectLst>
                  <a:glow rad="139700">
                    <a:schemeClr val="accent2">
                      <a:satMod val="175000"/>
                      <a:alpha val="40000"/>
                    </a:schemeClr>
                  </a:glow>
                </a:effectLst>
                <a:hlinkClick r:id="rId4" action="ppaction://hlinkfile"/>
              </a:rPr>
              <a:t>BIBLIOGRAFIA</a:t>
            </a:r>
            <a:endParaRPr lang="es-CO" sz="2800" b="1" dirty="0">
              <a:effectLst>
                <a:glow rad="139700">
                  <a:schemeClr val="accent2">
                    <a:satMod val="175000"/>
                    <a:alpha val="40000"/>
                  </a:schemeClr>
                </a:glow>
              </a:effectLst>
            </a:endParaRPr>
          </a:p>
        </p:txBody>
      </p:sp>
      <p:sp>
        <p:nvSpPr>
          <p:cNvPr id="6" name="Rectángulo 12">
            <a:hlinkClick r:id="rId5" action="ppaction://hlinksldjump"/>
          </p:cNvPr>
          <p:cNvSpPr/>
          <p:nvPr/>
        </p:nvSpPr>
        <p:spPr>
          <a:xfrm>
            <a:off x="378720" y="1760979"/>
            <a:ext cx="3240360" cy="483807"/>
          </a:xfrm>
          <a:prstGeom prst="rect">
            <a:avLst/>
          </a:prstGeom>
          <a:ln w="38100"/>
        </p:spPr>
        <p:style>
          <a:lnRef idx="1">
            <a:schemeClr val="accent5"/>
          </a:lnRef>
          <a:fillRef idx="2">
            <a:schemeClr val="accent5"/>
          </a:fillRef>
          <a:effectRef idx="1">
            <a:schemeClr val="accent5"/>
          </a:effectRef>
          <a:fontRef idx="minor">
            <a:schemeClr val="dk1"/>
          </a:fontRef>
        </p:style>
        <p:txBody>
          <a:bodyPr rtlCol="0" anchor="ctr"/>
          <a:lstStyle/>
          <a:p>
            <a:pPr algn="ctr"/>
            <a:r>
              <a:rPr lang="es-CO" sz="2800" b="1" dirty="0" smtClean="0">
                <a:ln>
                  <a:solidFill>
                    <a:sysClr val="windowText" lastClr="000000"/>
                  </a:solidFill>
                </a:ln>
                <a:effectLst>
                  <a:glow rad="101600">
                    <a:schemeClr val="accent2">
                      <a:satMod val="175000"/>
                      <a:alpha val="40000"/>
                    </a:schemeClr>
                  </a:glow>
                </a:effectLst>
              </a:rPr>
              <a:t>QUE ES…</a:t>
            </a:r>
            <a:endParaRPr lang="es-CO" sz="2800" b="1" dirty="0">
              <a:ln>
                <a:solidFill>
                  <a:sysClr val="windowText" lastClr="000000"/>
                </a:solidFill>
              </a:ln>
              <a:effectLst>
                <a:glow rad="101600">
                  <a:schemeClr val="accent2">
                    <a:satMod val="175000"/>
                    <a:alpha val="40000"/>
                  </a:schemeClr>
                </a:glow>
              </a:effectLst>
            </a:endParaRPr>
          </a:p>
        </p:txBody>
      </p:sp>
      <p:sp>
        <p:nvSpPr>
          <p:cNvPr id="7" name="Rectángulo 12">
            <a:hlinkClick r:id="rId6" action="ppaction://hlinksldjump"/>
          </p:cNvPr>
          <p:cNvSpPr/>
          <p:nvPr/>
        </p:nvSpPr>
        <p:spPr>
          <a:xfrm>
            <a:off x="387698" y="2611063"/>
            <a:ext cx="3240361" cy="720080"/>
          </a:xfrm>
          <a:prstGeom prst="rect">
            <a:avLst/>
          </a:prstGeom>
          <a:ln w="38100"/>
        </p:spPr>
        <p:style>
          <a:lnRef idx="1">
            <a:schemeClr val="accent5"/>
          </a:lnRef>
          <a:fillRef idx="2">
            <a:schemeClr val="accent5"/>
          </a:fillRef>
          <a:effectRef idx="1">
            <a:schemeClr val="accent5"/>
          </a:effectRef>
          <a:fontRef idx="minor">
            <a:schemeClr val="dk1"/>
          </a:fontRef>
        </p:style>
        <p:txBody>
          <a:bodyPr rtlCol="0" anchor="ctr"/>
          <a:lstStyle/>
          <a:p>
            <a:pPr algn="ctr"/>
            <a:r>
              <a:rPr lang="es-CO" sz="2800" b="1" dirty="0" smtClean="0">
                <a:effectLst>
                  <a:glow rad="101600">
                    <a:schemeClr val="accent2">
                      <a:satMod val="175000"/>
                      <a:alpha val="40000"/>
                    </a:schemeClr>
                  </a:glow>
                </a:effectLst>
                <a:hlinkClick r:id="rId6" action="ppaction://hlinksldjump"/>
              </a:rPr>
              <a:t>HISTORIA</a:t>
            </a:r>
            <a:endParaRPr lang="es-CO" sz="2800" b="1" dirty="0">
              <a:effectLst>
                <a:glow rad="101600">
                  <a:schemeClr val="accent2">
                    <a:satMod val="175000"/>
                    <a:alpha val="40000"/>
                  </a:schemeClr>
                </a:glow>
              </a:effectLst>
            </a:endParaRPr>
          </a:p>
        </p:txBody>
      </p:sp>
      <p:pic>
        <p:nvPicPr>
          <p:cNvPr id="9" name="8 Imagen"/>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779912" y="1760979"/>
            <a:ext cx="5364088" cy="4620349"/>
          </a:xfrm>
          <a:prstGeom prst="rect">
            <a:avLst/>
          </a:prstGeom>
        </p:spPr>
      </p:pic>
    </p:spTree>
    <p:extLst>
      <p:ext uri="{BB962C8B-B14F-4D97-AF65-F5344CB8AC3E}">
        <p14:creationId xmlns:p14="http://schemas.microsoft.com/office/powerpoint/2010/main" val="1882377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23728" y="260648"/>
            <a:ext cx="3074111"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VENTAJAS</a:t>
            </a:r>
            <a:endParaRPr lang="es-E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2 Rectángulo"/>
          <p:cNvSpPr/>
          <p:nvPr/>
        </p:nvSpPr>
        <p:spPr>
          <a:xfrm>
            <a:off x="358957" y="1209671"/>
            <a:ext cx="7344816" cy="923330"/>
          </a:xfrm>
          <a:prstGeom prst="rect">
            <a:avLst/>
          </a:prstGeom>
        </p:spPr>
        <p:txBody>
          <a:bodyPr wrap="square">
            <a:spAutoFit/>
          </a:bodyPr>
          <a:lstStyle/>
          <a:p>
            <a:r>
              <a:rPr lang="es-CO" b="1" cap="all" dirty="0" smtClean="0"/>
              <a:t>1 REALIZAR </a:t>
            </a:r>
            <a:r>
              <a:rPr lang="es-CO" b="1" cap="all" dirty="0"/>
              <a:t>BÚSQUEDAS INSTANTÁNEAS EN TODA SU INFORMACIÓN.</a:t>
            </a:r>
            <a:endParaRPr lang="es-CO" cap="all" dirty="0"/>
          </a:p>
          <a:p>
            <a:r>
              <a:rPr lang="es-CO" dirty="0" smtClean="0"/>
              <a:t>   </a:t>
            </a:r>
            <a:r>
              <a:rPr lang="es-CO" dirty="0"/>
              <a:t/>
            </a:r>
            <a:br>
              <a:rPr lang="es-CO" dirty="0"/>
            </a:br>
            <a:endParaRPr lang="es-CO" dirty="0"/>
          </a:p>
        </p:txBody>
      </p:sp>
      <p:sp>
        <p:nvSpPr>
          <p:cNvPr id="5" name="4 Rectángulo"/>
          <p:cNvSpPr/>
          <p:nvPr/>
        </p:nvSpPr>
        <p:spPr>
          <a:xfrm>
            <a:off x="323528" y="1486670"/>
            <a:ext cx="6246440" cy="369332"/>
          </a:xfrm>
          <a:prstGeom prst="rect">
            <a:avLst/>
          </a:prstGeom>
        </p:spPr>
        <p:txBody>
          <a:bodyPr wrap="square">
            <a:spAutoFit/>
          </a:bodyPr>
          <a:lstStyle/>
          <a:p>
            <a:r>
              <a:rPr lang="es-CO" b="1" dirty="0" smtClean="0"/>
              <a:t>2 Administrar </a:t>
            </a:r>
            <a:r>
              <a:rPr lang="es-CO" b="1" dirty="0"/>
              <a:t>las prioridades diarias y la información.</a:t>
            </a:r>
            <a:endParaRPr lang="es-CO" dirty="0"/>
          </a:p>
        </p:txBody>
      </p:sp>
      <p:sp>
        <p:nvSpPr>
          <p:cNvPr id="6" name="5 Rectángulo"/>
          <p:cNvSpPr/>
          <p:nvPr/>
        </p:nvSpPr>
        <p:spPr>
          <a:xfrm>
            <a:off x="358957" y="1856002"/>
            <a:ext cx="8208912" cy="369332"/>
          </a:xfrm>
          <a:prstGeom prst="rect">
            <a:avLst/>
          </a:prstGeom>
        </p:spPr>
        <p:txBody>
          <a:bodyPr wrap="square">
            <a:spAutoFit/>
          </a:bodyPr>
          <a:lstStyle/>
          <a:p>
            <a:r>
              <a:rPr lang="es-CO" b="1" dirty="0" smtClean="0"/>
              <a:t>3 Obtener </a:t>
            </a:r>
            <a:r>
              <a:rPr lang="es-CO" b="1" dirty="0"/>
              <a:t>mejores resultados con la interfaz de usuario de Microsoft Office </a:t>
            </a:r>
            <a:r>
              <a:rPr lang="es-CO" b="1" dirty="0" err="1"/>
              <a:t>Fluent</a:t>
            </a:r>
            <a:endParaRPr lang="es-CO" dirty="0"/>
          </a:p>
        </p:txBody>
      </p:sp>
      <p:sp>
        <p:nvSpPr>
          <p:cNvPr id="7" name="6 Rectángulo"/>
          <p:cNvSpPr/>
          <p:nvPr/>
        </p:nvSpPr>
        <p:spPr>
          <a:xfrm>
            <a:off x="393547" y="2225334"/>
            <a:ext cx="6534472" cy="369332"/>
          </a:xfrm>
          <a:prstGeom prst="rect">
            <a:avLst/>
          </a:prstGeom>
        </p:spPr>
        <p:txBody>
          <a:bodyPr wrap="square">
            <a:spAutoFit/>
          </a:bodyPr>
          <a:lstStyle/>
          <a:p>
            <a:r>
              <a:rPr lang="es-CO" b="1" dirty="0" smtClean="0"/>
              <a:t>4 Conectar </a:t>
            </a:r>
            <a:r>
              <a:rPr lang="es-CO" b="1" dirty="0"/>
              <a:t>con las personas con facilidad y eficacia.</a:t>
            </a:r>
            <a:endParaRPr lang="es-CO" dirty="0"/>
          </a:p>
        </p:txBody>
      </p:sp>
      <p:sp>
        <p:nvSpPr>
          <p:cNvPr id="8" name="7 Rectángulo"/>
          <p:cNvSpPr/>
          <p:nvPr/>
        </p:nvSpPr>
        <p:spPr>
          <a:xfrm>
            <a:off x="393547" y="2583918"/>
            <a:ext cx="7741435" cy="369332"/>
          </a:xfrm>
          <a:prstGeom prst="rect">
            <a:avLst/>
          </a:prstGeom>
        </p:spPr>
        <p:txBody>
          <a:bodyPr wrap="square">
            <a:spAutoFit/>
          </a:bodyPr>
          <a:lstStyle/>
          <a:p>
            <a:r>
              <a:rPr lang="es-CO" b="1" dirty="0" smtClean="0"/>
              <a:t>5 Mayor </a:t>
            </a:r>
            <a:r>
              <a:rPr lang="es-CO" b="1" dirty="0"/>
              <a:t>colaboración y funcionalidad con Microsoft Exchange Server 2007</a:t>
            </a:r>
            <a:endParaRPr lang="es-CO" dirty="0"/>
          </a:p>
        </p:txBody>
      </p:sp>
      <p:sp>
        <p:nvSpPr>
          <p:cNvPr id="9" name="8 Rectángulo"/>
          <p:cNvSpPr/>
          <p:nvPr/>
        </p:nvSpPr>
        <p:spPr>
          <a:xfrm>
            <a:off x="362132" y="2953250"/>
            <a:ext cx="7848872" cy="369332"/>
          </a:xfrm>
          <a:prstGeom prst="rect">
            <a:avLst/>
          </a:prstGeom>
        </p:spPr>
        <p:txBody>
          <a:bodyPr wrap="square">
            <a:spAutoFit/>
          </a:bodyPr>
          <a:lstStyle/>
          <a:p>
            <a:r>
              <a:rPr lang="es-CO" b="1" dirty="0" smtClean="0"/>
              <a:t>6  Administrar </a:t>
            </a:r>
            <a:r>
              <a:rPr lang="es-CO" b="1" dirty="0"/>
              <a:t>la información y el contenido compartidos en una interfaz.</a:t>
            </a:r>
            <a:endParaRPr lang="es-CO" dirty="0"/>
          </a:p>
        </p:txBody>
      </p:sp>
      <p:sp>
        <p:nvSpPr>
          <p:cNvPr id="10" name="9 Rectángulo"/>
          <p:cNvSpPr/>
          <p:nvPr/>
        </p:nvSpPr>
        <p:spPr>
          <a:xfrm>
            <a:off x="358957" y="3428999"/>
            <a:ext cx="8244341" cy="646331"/>
          </a:xfrm>
          <a:prstGeom prst="rect">
            <a:avLst/>
          </a:prstGeom>
        </p:spPr>
        <p:txBody>
          <a:bodyPr wrap="square">
            <a:spAutoFit/>
          </a:bodyPr>
          <a:lstStyle/>
          <a:p>
            <a:r>
              <a:rPr lang="es-CO" b="1" dirty="0" smtClean="0"/>
              <a:t>7 Disfrutar </a:t>
            </a:r>
            <a:r>
              <a:rPr lang="es-CO" b="1" dirty="0"/>
              <a:t>de nuevas medidas de protección contra el correo electrónico no deseado y los sitios fraudulentos.</a:t>
            </a:r>
            <a:endParaRPr lang="es-CO" dirty="0"/>
          </a:p>
        </p:txBody>
      </p:sp>
      <p:sp>
        <p:nvSpPr>
          <p:cNvPr id="11" name="10 Rectángulo"/>
          <p:cNvSpPr/>
          <p:nvPr/>
        </p:nvSpPr>
        <p:spPr>
          <a:xfrm>
            <a:off x="358956" y="4075330"/>
            <a:ext cx="7597419" cy="369332"/>
          </a:xfrm>
          <a:prstGeom prst="rect">
            <a:avLst/>
          </a:prstGeom>
        </p:spPr>
        <p:txBody>
          <a:bodyPr wrap="square">
            <a:spAutoFit/>
          </a:bodyPr>
          <a:lstStyle/>
          <a:p>
            <a:r>
              <a:rPr lang="es-CO" b="1" dirty="0" smtClean="0"/>
              <a:t>8 Enviar </a:t>
            </a:r>
            <a:r>
              <a:rPr lang="es-CO" b="1" dirty="0"/>
              <a:t>mensajes de texto desde Office Outlook con un solo clic</a:t>
            </a:r>
            <a:endParaRPr lang="es-CO" dirty="0"/>
          </a:p>
        </p:txBody>
      </p:sp>
      <p:sp>
        <p:nvSpPr>
          <p:cNvPr id="12" name="11 Rectángulo"/>
          <p:cNvSpPr/>
          <p:nvPr/>
        </p:nvSpPr>
        <p:spPr>
          <a:xfrm>
            <a:off x="362132" y="4461994"/>
            <a:ext cx="7704319" cy="369332"/>
          </a:xfrm>
          <a:prstGeom prst="rect">
            <a:avLst/>
          </a:prstGeom>
        </p:spPr>
        <p:txBody>
          <a:bodyPr wrap="square">
            <a:spAutoFit/>
          </a:bodyPr>
          <a:lstStyle/>
          <a:p>
            <a:r>
              <a:rPr lang="es-CO" b="1" dirty="0" smtClean="0"/>
              <a:t>9 Organizar </a:t>
            </a:r>
            <a:r>
              <a:rPr lang="es-CO" b="1" dirty="0"/>
              <a:t>la información de nuevas formas más eficaces</a:t>
            </a:r>
            <a:endParaRPr lang="es-CO" dirty="0"/>
          </a:p>
        </p:txBody>
      </p:sp>
      <p:sp>
        <p:nvSpPr>
          <p:cNvPr id="13" name="12 Rectángulo"/>
          <p:cNvSpPr/>
          <p:nvPr/>
        </p:nvSpPr>
        <p:spPr>
          <a:xfrm>
            <a:off x="390599" y="4825186"/>
            <a:ext cx="5760640" cy="369332"/>
          </a:xfrm>
          <a:prstGeom prst="rect">
            <a:avLst/>
          </a:prstGeom>
        </p:spPr>
        <p:txBody>
          <a:bodyPr wrap="square">
            <a:spAutoFit/>
          </a:bodyPr>
          <a:lstStyle/>
          <a:p>
            <a:r>
              <a:rPr lang="es-CO" b="1" dirty="0" smtClean="0"/>
              <a:t>10 Administrar </a:t>
            </a:r>
            <a:r>
              <a:rPr lang="es-CO" b="1" dirty="0"/>
              <a:t>toda la comunicación en una interfaz.</a:t>
            </a:r>
            <a:endParaRPr lang="es-CO" dirty="0"/>
          </a:p>
        </p:txBody>
      </p:sp>
      <p:sp>
        <p:nvSpPr>
          <p:cNvPr id="14" name="13 Flecha izquierda"/>
          <p:cNvSpPr/>
          <p:nvPr/>
        </p:nvSpPr>
        <p:spPr>
          <a:xfrm>
            <a:off x="6393371" y="5589240"/>
            <a:ext cx="2304256" cy="792088"/>
          </a:xfrm>
          <a:prstGeom prst="lef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CO" dirty="0" smtClean="0">
                <a:hlinkClick r:id="rId2" action="ppaction://hlinksldjump"/>
              </a:rPr>
              <a:t>REGRESAR</a:t>
            </a:r>
            <a:endParaRPr lang="es-CO" dirty="0"/>
          </a:p>
        </p:txBody>
      </p:sp>
    </p:spTree>
    <p:extLst>
      <p:ext uri="{BB962C8B-B14F-4D97-AF65-F5344CB8AC3E}">
        <p14:creationId xmlns:p14="http://schemas.microsoft.com/office/powerpoint/2010/main" val="15019009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7504" y="1720840"/>
            <a:ext cx="8568952" cy="1569660"/>
          </a:xfrm>
          <a:prstGeom prst="rect">
            <a:avLst/>
          </a:prstGeom>
        </p:spPr>
        <p:txBody>
          <a:bodyPr wrap="square">
            <a:spAutoFit/>
          </a:bodyPr>
          <a:lstStyle/>
          <a:p>
            <a:r>
              <a:rPr lang="es-CO" sz="1600" dirty="0"/>
              <a:t>Muchos de nosotros acostumbramos a usar Microsoft Outlook para gestionar nuestras cuentas de correo porque es fácil. Lo tenemos ahí, en nuestro ordenador de casa o de la oficina, apenas encendemos el ordenador. Y como es gratis y está a la mano, cuando necesitamos hacer una campaña de publicidad por email recurrimos a él casi de forma natural. Sin embargo, por diferentes motivos es una mala decisión, ya que encontramos </a:t>
            </a:r>
            <a:r>
              <a:rPr lang="es-CO" sz="1600" b="1" dirty="0"/>
              <a:t>varias desventajas en usar </a:t>
            </a:r>
            <a:r>
              <a:rPr lang="es-CO" sz="1600" b="1" dirty="0" err="1"/>
              <a:t>outlook</a:t>
            </a:r>
            <a:r>
              <a:rPr lang="es-CO" sz="1600" b="1" dirty="0"/>
              <a:t> para la publicidad por email.</a:t>
            </a:r>
            <a:endParaRPr lang="es-CO" sz="1600" dirty="0"/>
          </a:p>
        </p:txBody>
      </p:sp>
      <p:sp>
        <p:nvSpPr>
          <p:cNvPr id="3" name="2 Rectángulo"/>
          <p:cNvSpPr/>
          <p:nvPr/>
        </p:nvSpPr>
        <p:spPr>
          <a:xfrm>
            <a:off x="2249312" y="476672"/>
            <a:ext cx="4285340"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DESVENTAJAS</a:t>
            </a:r>
            <a:endParaRPr lang="es-ES"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4" name="3 Rectángulo"/>
          <p:cNvSpPr/>
          <p:nvPr/>
        </p:nvSpPr>
        <p:spPr>
          <a:xfrm>
            <a:off x="107504" y="3475166"/>
            <a:ext cx="8892480" cy="1569660"/>
          </a:xfrm>
          <a:prstGeom prst="rect">
            <a:avLst/>
          </a:prstGeom>
        </p:spPr>
        <p:txBody>
          <a:bodyPr wrap="square">
            <a:spAutoFit/>
          </a:bodyPr>
          <a:lstStyle/>
          <a:p>
            <a:r>
              <a:rPr lang="es-CO" sz="1600" dirty="0"/>
              <a:t>La primera desventaja surge cuando diseñamos el email. Hacerlo en Outlook nos va a garantizar que se vea bien en Outlook, pero no hay garantía de que luego se vea igual en otros programas cliente. Cuando un usuario abra nuestro email con </a:t>
            </a:r>
            <a:r>
              <a:rPr lang="es-CO" sz="1600" b="1" dirty="0" err="1"/>
              <a:t>Thunderbird</a:t>
            </a:r>
            <a:r>
              <a:rPr lang="es-CO" sz="1600" b="1" dirty="0"/>
              <a:t>, </a:t>
            </a:r>
            <a:r>
              <a:rPr lang="es-CO" sz="1600" b="1" dirty="0" err="1"/>
              <a:t>Gmail</a:t>
            </a:r>
            <a:r>
              <a:rPr lang="es-CO" sz="1600" dirty="0"/>
              <a:t> o cualquier otro soporte, probablemente se rompa todo el diseño y se vea mal, provocando que los usuarios nos marquen como </a:t>
            </a:r>
            <a:r>
              <a:rPr lang="es-CO" sz="1600" dirty="0" err="1"/>
              <a:t>spam</a:t>
            </a:r>
            <a:r>
              <a:rPr lang="es-CO" sz="1600" dirty="0"/>
              <a:t>, metiéndonos en listas negras </a:t>
            </a:r>
            <a:r>
              <a:rPr lang="es-CO" sz="1600" b="1" dirty="0"/>
              <a:t>(</a:t>
            </a:r>
            <a:r>
              <a:rPr lang="es-CO" sz="1600" b="1" dirty="0" err="1"/>
              <a:t>black</a:t>
            </a:r>
            <a:r>
              <a:rPr lang="es-CO" sz="1600" b="1" dirty="0"/>
              <a:t> </a:t>
            </a:r>
            <a:r>
              <a:rPr lang="es-CO" sz="1600" b="1" dirty="0" err="1"/>
              <a:t>list</a:t>
            </a:r>
            <a:r>
              <a:rPr lang="es-CO" sz="1600" b="1" dirty="0"/>
              <a:t>) </a:t>
            </a:r>
            <a:r>
              <a:rPr lang="es-CO" sz="1600" dirty="0"/>
              <a:t>que harán que ese usuario no vuelva a recibir emails nuestros. Y el objetivo final es, sin duda, conseguir que el destinatario reciba la información.</a:t>
            </a:r>
          </a:p>
        </p:txBody>
      </p:sp>
      <p:pic>
        <p:nvPicPr>
          <p:cNvPr id="5" name="4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578" y="4986436"/>
            <a:ext cx="3745482" cy="1871564"/>
          </a:xfrm>
          <a:prstGeom prst="rect">
            <a:avLst/>
          </a:prstGeom>
        </p:spPr>
      </p:pic>
      <p:sp>
        <p:nvSpPr>
          <p:cNvPr id="6" name="5 Flecha izquierda"/>
          <p:cNvSpPr/>
          <p:nvPr/>
        </p:nvSpPr>
        <p:spPr>
          <a:xfrm>
            <a:off x="6393371" y="5589240"/>
            <a:ext cx="2304256" cy="792088"/>
          </a:xfrm>
          <a:prstGeom prst="lef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CO" dirty="0" smtClean="0">
                <a:hlinkClick r:id="rId4" action="ppaction://hlinksldjump"/>
              </a:rPr>
              <a:t>REGRESAR</a:t>
            </a:r>
            <a:endParaRPr lang="es-CO" dirty="0"/>
          </a:p>
        </p:txBody>
      </p:sp>
    </p:spTree>
    <p:extLst>
      <p:ext uri="{BB962C8B-B14F-4D97-AF65-F5344CB8AC3E}">
        <p14:creationId xmlns:p14="http://schemas.microsoft.com/office/powerpoint/2010/main" val="13140191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822086" y="332656"/>
            <a:ext cx="4862999"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conclusiones</a:t>
            </a:r>
            <a:endParaRPr lang="es-E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2 Rectángulo"/>
          <p:cNvSpPr/>
          <p:nvPr/>
        </p:nvSpPr>
        <p:spPr>
          <a:xfrm>
            <a:off x="107504" y="1556792"/>
            <a:ext cx="8928992" cy="2031325"/>
          </a:xfrm>
          <a:prstGeom prst="rect">
            <a:avLst/>
          </a:prstGeom>
        </p:spPr>
        <p:txBody>
          <a:bodyPr wrap="square">
            <a:spAutoFit/>
          </a:bodyPr>
          <a:lstStyle/>
          <a:p>
            <a:r>
              <a:rPr lang="es-ES" dirty="0"/>
              <a:t>La planificación y gestión de la información supone hoy en día una de las cuestiones esenciales en el buen hacer de cualquier entidad. Outlook es un programa especialmente diseñado para organizar, aunque no se limita a su mera función de agenda. Con Outlook podrá realizar las labores de organización que simplifican el día a día.</a:t>
            </a:r>
          </a:p>
          <a:p>
            <a:r>
              <a:rPr lang="es-ES" dirty="0"/>
              <a:t>Le será posible enviar, recibir y gestionar el correo electrónico, organizar todas las tareas que realiza, mantener una completa libreta de direcciones, anotar citas (el programa se encarga de recordárselas), mantener un registro de llamadas, reuniones, etc.</a:t>
            </a: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97152"/>
            <a:ext cx="3203848" cy="2060848"/>
          </a:xfrm>
          <a:prstGeom prst="rect">
            <a:avLst/>
          </a:prstGeom>
        </p:spPr>
      </p:pic>
      <p:sp>
        <p:nvSpPr>
          <p:cNvPr id="5" name="4 Flecha izquierda"/>
          <p:cNvSpPr/>
          <p:nvPr/>
        </p:nvSpPr>
        <p:spPr>
          <a:xfrm>
            <a:off x="6393371" y="5589240"/>
            <a:ext cx="2304256" cy="792088"/>
          </a:xfrm>
          <a:prstGeom prst="lef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CO" dirty="0" smtClean="0">
                <a:hlinkClick r:id="rId3" action="ppaction://hlinksldjump"/>
              </a:rPr>
              <a:t>REGRESAR</a:t>
            </a:r>
            <a:endParaRPr lang="es-CO" dirty="0"/>
          </a:p>
        </p:txBody>
      </p:sp>
    </p:spTree>
    <p:extLst>
      <p:ext uri="{BB962C8B-B14F-4D97-AF65-F5344CB8AC3E}">
        <p14:creationId xmlns:p14="http://schemas.microsoft.com/office/powerpoint/2010/main" val="4200708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6845" y="621352"/>
            <a:ext cx="2070440" cy="646331"/>
          </a:xfrm>
          <a:prstGeom prst="rect">
            <a:avLst/>
          </a:prstGeom>
        </p:spPr>
        <p:txBody>
          <a:bodyPr wrap="none">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3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Outlook</a:t>
            </a:r>
          </a:p>
        </p:txBody>
      </p:sp>
      <p:sp>
        <p:nvSpPr>
          <p:cNvPr id="3" name="2 Rectángulo"/>
          <p:cNvSpPr/>
          <p:nvPr/>
        </p:nvSpPr>
        <p:spPr>
          <a:xfrm>
            <a:off x="467544" y="1267683"/>
            <a:ext cx="2520280" cy="721157"/>
          </a:xfrm>
          <a:prstGeom prst="rect">
            <a:avLst/>
          </a:prstGeom>
          <a:ln w="38100"/>
        </p:spPr>
        <p:style>
          <a:lnRef idx="1">
            <a:schemeClr val="accent5"/>
          </a:lnRef>
          <a:fillRef idx="2">
            <a:schemeClr val="accent5"/>
          </a:fillRef>
          <a:effectRef idx="1">
            <a:schemeClr val="accent5"/>
          </a:effectRef>
          <a:fontRef idx="minor">
            <a:schemeClr val="dk1"/>
          </a:fontRef>
        </p:style>
        <p:txBody>
          <a:bodyPr rtlCol="0" anchor="ctr"/>
          <a:lstStyle/>
          <a:p>
            <a:pPr algn="ctr"/>
            <a:r>
              <a:rPr lang="es-ES" sz="2800" b="1" dirty="0" smtClean="0">
                <a:effectLst>
                  <a:glow rad="101600">
                    <a:schemeClr val="accent2">
                      <a:satMod val="175000"/>
                      <a:alpha val="40000"/>
                    </a:schemeClr>
                  </a:glow>
                </a:effectLst>
                <a:hlinkClick r:id="rId2" action="ppaction://hlinksldjump"/>
              </a:rPr>
              <a:t>VIDEO</a:t>
            </a:r>
            <a:endParaRPr lang="es-ES" sz="2800" b="1" dirty="0">
              <a:effectLst>
                <a:glow rad="101600">
                  <a:schemeClr val="accent2">
                    <a:satMod val="175000"/>
                    <a:alpha val="40000"/>
                  </a:schemeClr>
                </a:glow>
              </a:effectLst>
            </a:endParaRPr>
          </a:p>
        </p:txBody>
      </p:sp>
      <p:sp>
        <p:nvSpPr>
          <p:cNvPr id="4" name="3 Rectángulo"/>
          <p:cNvSpPr/>
          <p:nvPr/>
        </p:nvSpPr>
        <p:spPr>
          <a:xfrm>
            <a:off x="478122" y="2141240"/>
            <a:ext cx="2520280" cy="721157"/>
          </a:xfrm>
          <a:prstGeom prst="rect">
            <a:avLst/>
          </a:prstGeom>
          <a:ln w="38100"/>
        </p:spPr>
        <p:style>
          <a:lnRef idx="1">
            <a:schemeClr val="accent5"/>
          </a:lnRef>
          <a:fillRef idx="2">
            <a:schemeClr val="accent5"/>
          </a:fillRef>
          <a:effectRef idx="1">
            <a:schemeClr val="accent5"/>
          </a:effectRef>
          <a:fontRef idx="minor">
            <a:schemeClr val="dk1"/>
          </a:fontRef>
        </p:style>
        <p:txBody>
          <a:bodyPr rtlCol="0" anchor="ctr"/>
          <a:lstStyle/>
          <a:p>
            <a:pPr algn="ctr"/>
            <a:r>
              <a:rPr lang="es-ES" sz="2800" b="1" dirty="0" smtClean="0">
                <a:effectLst>
                  <a:glow rad="139700">
                    <a:schemeClr val="accent2">
                      <a:satMod val="175000"/>
                      <a:alpha val="40000"/>
                    </a:schemeClr>
                  </a:glow>
                </a:effectLst>
              </a:rPr>
              <a:t>PARA</a:t>
            </a:r>
            <a:r>
              <a:rPr lang="es-ES" sz="2800" dirty="0" smtClean="0"/>
              <a:t> </a:t>
            </a:r>
            <a:r>
              <a:rPr lang="es-ES" sz="2800" b="1" dirty="0" smtClean="0">
                <a:effectLst>
                  <a:glow rad="139700">
                    <a:schemeClr val="accent2">
                      <a:satMod val="175000"/>
                      <a:alpha val="40000"/>
                    </a:schemeClr>
                  </a:glow>
                </a:effectLst>
              </a:rPr>
              <a:t>QUE</a:t>
            </a:r>
            <a:r>
              <a:rPr lang="es-ES" sz="2800" dirty="0" smtClean="0"/>
              <a:t> </a:t>
            </a:r>
            <a:r>
              <a:rPr lang="es-ES" sz="2800" b="1" dirty="0" smtClean="0">
                <a:effectLst>
                  <a:glow rad="139700">
                    <a:schemeClr val="accent2">
                      <a:satMod val="175000"/>
                      <a:alpha val="40000"/>
                    </a:schemeClr>
                  </a:glow>
                </a:effectLst>
                <a:hlinkClick r:id="rId3" action="ppaction://hlinksldjump"/>
              </a:rPr>
              <a:t>SIRVE</a:t>
            </a:r>
            <a:endParaRPr lang="es-ES" sz="2800" b="1" dirty="0">
              <a:effectLst>
                <a:glow rad="139700">
                  <a:schemeClr val="accent2">
                    <a:satMod val="175000"/>
                    <a:alpha val="40000"/>
                  </a:schemeClr>
                </a:glow>
              </a:effectLst>
            </a:endParaRPr>
          </a:p>
        </p:txBody>
      </p:sp>
      <p:sp>
        <p:nvSpPr>
          <p:cNvPr id="5" name="4 Rectángulo"/>
          <p:cNvSpPr/>
          <p:nvPr/>
        </p:nvSpPr>
        <p:spPr>
          <a:xfrm>
            <a:off x="478722" y="2990672"/>
            <a:ext cx="2520280" cy="721157"/>
          </a:xfrm>
          <a:prstGeom prst="rect">
            <a:avLst/>
          </a:prstGeom>
          <a:ln w="38100"/>
        </p:spPr>
        <p:style>
          <a:lnRef idx="1">
            <a:schemeClr val="accent5"/>
          </a:lnRef>
          <a:fillRef idx="2">
            <a:schemeClr val="accent5"/>
          </a:fillRef>
          <a:effectRef idx="1">
            <a:schemeClr val="accent5"/>
          </a:effectRef>
          <a:fontRef idx="minor">
            <a:schemeClr val="dk1"/>
          </a:fontRef>
        </p:style>
        <p:txBody>
          <a:bodyPr rtlCol="0" anchor="ctr"/>
          <a:lstStyle/>
          <a:p>
            <a:pPr algn="ctr"/>
            <a:r>
              <a:rPr lang="es-ES" sz="2800" b="1" dirty="0" smtClean="0">
                <a:effectLst>
                  <a:glow rad="139700">
                    <a:schemeClr val="accent2">
                      <a:satMod val="175000"/>
                      <a:alpha val="40000"/>
                    </a:schemeClr>
                  </a:glow>
                </a:effectLst>
                <a:hlinkClick r:id="rId4" action="ppaction://hlinksldjump"/>
              </a:rPr>
              <a:t>VENTAJAS</a:t>
            </a:r>
            <a:endParaRPr lang="es-ES" sz="2800" b="1" dirty="0">
              <a:effectLst>
                <a:glow rad="139700">
                  <a:schemeClr val="accent2">
                    <a:satMod val="175000"/>
                    <a:alpha val="40000"/>
                  </a:schemeClr>
                </a:glow>
              </a:effectLst>
            </a:endParaRPr>
          </a:p>
        </p:txBody>
      </p:sp>
      <p:sp>
        <p:nvSpPr>
          <p:cNvPr id="6" name="5 Rectángulo"/>
          <p:cNvSpPr/>
          <p:nvPr/>
        </p:nvSpPr>
        <p:spPr>
          <a:xfrm>
            <a:off x="467544" y="3933055"/>
            <a:ext cx="2520280" cy="721157"/>
          </a:xfrm>
          <a:prstGeom prst="rect">
            <a:avLst/>
          </a:prstGeom>
          <a:ln w="38100"/>
        </p:spPr>
        <p:style>
          <a:lnRef idx="1">
            <a:schemeClr val="accent5"/>
          </a:lnRef>
          <a:fillRef idx="2">
            <a:schemeClr val="accent5"/>
          </a:fillRef>
          <a:effectRef idx="1">
            <a:schemeClr val="accent5"/>
          </a:effectRef>
          <a:fontRef idx="minor">
            <a:schemeClr val="dk1"/>
          </a:fontRef>
        </p:style>
        <p:txBody>
          <a:bodyPr rtlCol="0" anchor="ctr"/>
          <a:lstStyle/>
          <a:p>
            <a:pPr algn="ctr"/>
            <a:r>
              <a:rPr lang="es-ES" sz="2800" b="1" dirty="0" smtClean="0">
                <a:effectLst>
                  <a:glow rad="139700">
                    <a:schemeClr val="accent2">
                      <a:satMod val="175000"/>
                      <a:alpha val="40000"/>
                    </a:schemeClr>
                  </a:glow>
                </a:effectLst>
                <a:hlinkClick r:id="rId5" action="ppaction://hlinksldjump"/>
              </a:rPr>
              <a:t>DESVENTAJAS</a:t>
            </a:r>
            <a:endParaRPr lang="es-ES" sz="2800" b="1" dirty="0">
              <a:effectLst>
                <a:glow rad="139700">
                  <a:schemeClr val="accent2">
                    <a:satMod val="175000"/>
                    <a:alpha val="40000"/>
                  </a:schemeClr>
                </a:glow>
              </a:effectLst>
            </a:endParaRPr>
          </a:p>
        </p:txBody>
      </p:sp>
      <p:sp>
        <p:nvSpPr>
          <p:cNvPr id="7" name="6 Rectángulo"/>
          <p:cNvSpPr/>
          <p:nvPr/>
        </p:nvSpPr>
        <p:spPr>
          <a:xfrm>
            <a:off x="323528" y="5013176"/>
            <a:ext cx="2664296" cy="721157"/>
          </a:xfrm>
          <a:prstGeom prst="rect">
            <a:avLst/>
          </a:prstGeom>
          <a:ln w="38100"/>
        </p:spPr>
        <p:style>
          <a:lnRef idx="1">
            <a:schemeClr val="accent5"/>
          </a:lnRef>
          <a:fillRef idx="2">
            <a:schemeClr val="accent5"/>
          </a:fillRef>
          <a:effectRef idx="1">
            <a:schemeClr val="accent5"/>
          </a:effectRef>
          <a:fontRef idx="minor">
            <a:schemeClr val="dk1"/>
          </a:fontRef>
        </p:style>
        <p:txBody>
          <a:bodyPr rtlCol="0" anchor="ctr"/>
          <a:lstStyle/>
          <a:p>
            <a:pPr algn="ctr"/>
            <a:r>
              <a:rPr lang="es-ES" sz="2800" b="1" dirty="0" err="1" smtClean="0">
                <a:effectLst>
                  <a:glow rad="139700">
                    <a:schemeClr val="accent2">
                      <a:satMod val="175000"/>
                      <a:alpha val="40000"/>
                    </a:schemeClr>
                  </a:glow>
                </a:effectLst>
              </a:rPr>
              <a:t>CONCLUSIONES</a:t>
            </a:r>
            <a:r>
              <a:rPr lang="es-ES" sz="2800" b="1" dirty="0" err="1" smtClean="0">
                <a:effectLst>
                  <a:glow rad="139700">
                    <a:schemeClr val="accent2">
                      <a:satMod val="175000"/>
                      <a:alpha val="40000"/>
                    </a:schemeClr>
                  </a:glow>
                </a:effectLst>
                <a:hlinkClick r:id="rId6" action="ppaction://hlinksldjump"/>
              </a:rPr>
              <a:t>Diapositiva</a:t>
            </a:r>
            <a:r>
              <a:rPr lang="es-ES" sz="2800" b="1" dirty="0" smtClean="0">
                <a:effectLst>
                  <a:glow rad="139700">
                    <a:schemeClr val="accent2">
                      <a:satMod val="175000"/>
                      <a:alpha val="40000"/>
                    </a:schemeClr>
                  </a:glow>
                </a:effectLst>
                <a:hlinkClick r:id="rId6" action="ppaction://hlinksldjump"/>
              </a:rPr>
              <a:t> 12</a:t>
            </a:r>
            <a:endParaRPr lang="es-ES" sz="2800" b="1" dirty="0">
              <a:effectLst>
                <a:glow rad="139700">
                  <a:schemeClr val="accent2">
                    <a:satMod val="175000"/>
                    <a:alpha val="40000"/>
                  </a:schemeClr>
                </a:glow>
              </a:effectLst>
            </a:endParaRPr>
          </a:p>
        </p:txBody>
      </p:sp>
      <p:pic>
        <p:nvPicPr>
          <p:cNvPr id="8" name="7 Imagen"/>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491880" y="1267682"/>
            <a:ext cx="5400600" cy="3745493"/>
          </a:xfrm>
          <a:prstGeom prst="rect">
            <a:avLst/>
          </a:prstGeom>
        </p:spPr>
      </p:pic>
    </p:spTree>
    <p:extLst>
      <p:ext uri="{BB962C8B-B14F-4D97-AF65-F5344CB8AC3E}">
        <p14:creationId xmlns:p14="http://schemas.microsoft.com/office/powerpoint/2010/main" val="2457860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198484" y="548680"/>
            <a:ext cx="2715808"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QUE ES..</a:t>
            </a:r>
            <a:endParaRPr lang="es-ES"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2 Rectángulo"/>
          <p:cNvSpPr/>
          <p:nvPr/>
        </p:nvSpPr>
        <p:spPr>
          <a:xfrm>
            <a:off x="539552" y="1582341"/>
            <a:ext cx="8352928" cy="2308324"/>
          </a:xfrm>
          <a:prstGeom prst="rect">
            <a:avLst/>
          </a:prstGeom>
        </p:spPr>
        <p:txBody>
          <a:bodyPr wrap="square">
            <a:spAutoFit/>
          </a:bodyPr>
          <a:lstStyle/>
          <a:p>
            <a:r>
              <a:rPr lang="es-CO" dirty="0"/>
              <a:t>Outlook es un software que no solo le permite enviar, recibir y administrar el correo electrónico, sino que también administra el calendario y los contactos, como amigos y socios empresariales. </a:t>
            </a:r>
            <a:br>
              <a:rPr lang="es-CO" dirty="0"/>
            </a:br>
            <a:r>
              <a:rPr lang="es-CO" dirty="0"/>
              <a:t>Además, también puede compartir su calendario con familiares y colegas a través de Internet.</a:t>
            </a:r>
          </a:p>
          <a:p>
            <a:r>
              <a:rPr lang="es-CO" dirty="0"/>
              <a:t>Outlook forma parte de “Office”, un conjunto de productos que combina varios tipos de software para crear documentos, hojas de cálculo y presentaciones, y para administrar el correo electrónico.</a:t>
            </a: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4005064"/>
            <a:ext cx="3744416" cy="2304256"/>
          </a:xfrm>
          <a:prstGeom prst="rect">
            <a:avLst/>
          </a:prstGeom>
        </p:spPr>
      </p:pic>
      <p:sp>
        <p:nvSpPr>
          <p:cNvPr id="7" name="6 Flecha izquierda"/>
          <p:cNvSpPr/>
          <p:nvPr/>
        </p:nvSpPr>
        <p:spPr>
          <a:xfrm>
            <a:off x="6393371" y="5589240"/>
            <a:ext cx="2304256" cy="792088"/>
          </a:xfrm>
          <a:prstGeom prst="lef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CO" dirty="0" smtClean="0">
                <a:hlinkClick r:id="rId3" action="ppaction://hlinksldjump"/>
              </a:rPr>
              <a:t>REGRESAR</a:t>
            </a:r>
            <a:endParaRPr lang="es-CO" dirty="0"/>
          </a:p>
        </p:txBody>
      </p:sp>
    </p:spTree>
    <p:extLst>
      <p:ext uri="{BB962C8B-B14F-4D97-AF65-F5344CB8AC3E}">
        <p14:creationId xmlns:p14="http://schemas.microsoft.com/office/powerpoint/2010/main" val="42479805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015941" y="836712"/>
            <a:ext cx="2907334" cy="1754326"/>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Historia</a:t>
            </a:r>
          </a:p>
          <a:p>
            <a:pPr algn="ctr"/>
            <a:endParaRPr lang="es-E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2 Rectángulo"/>
          <p:cNvSpPr/>
          <p:nvPr/>
        </p:nvSpPr>
        <p:spPr>
          <a:xfrm>
            <a:off x="107504" y="1916832"/>
            <a:ext cx="9036496" cy="1754326"/>
          </a:xfrm>
          <a:prstGeom prst="rect">
            <a:avLst/>
          </a:prstGeom>
        </p:spPr>
        <p:txBody>
          <a:bodyPr wrap="square">
            <a:spAutoFit/>
          </a:bodyPr>
          <a:lstStyle/>
          <a:p>
            <a:r>
              <a:rPr lang="es-CO" dirty="0"/>
              <a:t>Este surgió </a:t>
            </a:r>
            <a:r>
              <a:rPr lang="es-CO" dirty="0">
                <a:hlinkClick r:id="rId2" tooltip="1989"/>
              </a:rPr>
              <a:t>1989</a:t>
            </a:r>
            <a:r>
              <a:rPr lang="es-CO" dirty="0"/>
              <a:t>, cuando se lanza por primera vez </a:t>
            </a:r>
            <a:r>
              <a:rPr lang="es-CO" dirty="0">
                <a:hlinkClick r:id="rId3" tooltip="Microsoft Office"/>
              </a:rPr>
              <a:t>Microsoft Office</a:t>
            </a:r>
            <a:r>
              <a:rPr lang="es-CO" dirty="0"/>
              <a:t> (</a:t>
            </a:r>
            <a:r>
              <a:rPr lang="es-CO" dirty="0">
                <a:hlinkClick r:id="rId4" tooltip="MSO (página no existe)"/>
              </a:rPr>
              <a:t>MSO</a:t>
            </a:r>
            <a:r>
              <a:rPr lang="es-CO" dirty="0"/>
              <a:t>). Inicialmente un término de mercado para vender un conjunto de aplicaciones que previamente se vendían por separado.</a:t>
            </a:r>
          </a:p>
          <a:p>
            <a:r>
              <a:rPr lang="es-CO" dirty="0"/>
              <a:t>Su argumento de venta era que comprar el paquete completo salía mucho más rentable que si se compraba cada aplicación por separado. La primera versión de Office contenía </a:t>
            </a:r>
            <a:r>
              <a:rPr lang="es-CO" dirty="0">
                <a:hlinkClick r:id="rId5" tooltip="Microsoft Word"/>
              </a:rPr>
              <a:t>Microsoft Word</a:t>
            </a:r>
            <a:r>
              <a:rPr lang="es-CO" dirty="0"/>
              <a:t>, </a:t>
            </a:r>
            <a:r>
              <a:rPr lang="es-CO" dirty="0">
                <a:hlinkClick r:id="rId6" tooltip="Microsoft Excel"/>
              </a:rPr>
              <a:t>Microsoft Excel</a:t>
            </a:r>
            <a:r>
              <a:rPr lang="es-CO" dirty="0"/>
              <a:t> y </a:t>
            </a:r>
            <a:r>
              <a:rPr lang="es-CO" dirty="0">
                <a:hlinkClick r:id="rId7" tooltip="Microsoft PowerPoint"/>
              </a:rPr>
              <a:t>Microsoft PowerPoint</a:t>
            </a:r>
            <a:r>
              <a:rPr lang="es-CO" dirty="0" smtClean="0"/>
              <a:t>.</a:t>
            </a:r>
            <a:endParaRPr lang="es-CO" dirty="0"/>
          </a:p>
        </p:txBody>
      </p:sp>
      <p:pic>
        <p:nvPicPr>
          <p:cNvPr id="4" name="3 Imagen"/>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0482" y="4265712"/>
            <a:ext cx="5400600" cy="2592288"/>
          </a:xfrm>
          <a:prstGeom prst="rect">
            <a:avLst/>
          </a:prstGeom>
        </p:spPr>
      </p:pic>
      <p:sp>
        <p:nvSpPr>
          <p:cNvPr id="6" name="5 Flecha izquierda"/>
          <p:cNvSpPr/>
          <p:nvPr/>
        </p:nvSpPr>
        <p:spPr>
          <a:xfrm>
            <a:off x="6393371" y="5589240"/>
            <a:ext cx="2304256" cy="792088"/>
          </a:xfrm>
          <a:prstGeom prst="lef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CO" dirty="0" smtClean="0">
                <a:hlinkClick r:id="rId9" action="ppaction://hlinksldjump"/>
              </a:rPr>
              <a:t>REGRESAR</a:t>
            </a:r>
            <a:endParaRPr lang="es-CO" dirty="0"/>
          </a:p>
        </p:txBody>
      </p:sp>
    </p:spTree>
    <p:extLst>
      <p:ext uri="{BB962C8B-B14F-4D97-AF65-F5344CB8AC3E}">
        <p14:creationId xmlns:p14="http://schemas.microsoft.com/office/powerpoint/2010/main" val="268621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681779" y="548680"/>
            <a:ext cx="3575659" cy="1754326"/>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EVOLUCION</a:t>
            </a:r>
          </a:p>
          <a:p>
            <a:pPr algn="ctr"/>
            <a:endParaRPr lang="es-ES"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2 Rectángulo"/>
          <p:cNvSpPr/>
          <p:nvPr/>
        </p:nvSpPr>
        <p:spPr>
          <a:xfrm>
            <a:off x="18473" y="1710602"/>
            <a:ext cx="9145016" cy="2062103"/>
          </a:xfrm>
          <a:prstGeom prst="rect">
            <a:avLst/>
          </a:prstGeom>
        </p:spPr>
        <p:txBody>
          <a:bodyPr wrap="square">
            <a:spAutoFit/>
          </a:bodyPr>
          <a:lstStyle/>
          <a:p>
            <a:r>
              <a:rPr lang="es-CO" sz="1400" dirty="0"/>
              <a:t>Después de muchos años de competencia y actualizaciones del servicio de </a:t>
            </a:r>
            <a:r>
              <a:rPr lang="es-CO" sz="1400" dirty="0" smtClean="0"/>
              <a:t>correo </a:t>
            </a:r>
            <a:r>
              <a:rPr lang="es-CO" sz="1400" b="1" dirty="0" smtClean="0"/>
              <a:t>Windows </a:t>
            </a:r>
            <a:r>
              <a:rPr lang="es-CO" sz="1400" b="1" dirty="0"/>
              <a:t>Live Hotmail</a:t>
            </a:r>
            <a:r>
              <a:rPr lang="es-CO" sz="1400" dirty="0"/>
              <a:t>, Microsoft decidió dar la partida final al servicio de correo con el nombre de Hotmail como todos lo conocíamos, lo cual causo mucha confusión entre los usuarios pues se pensaba que se perderían los millones de cuentas o en definitiva no se tenía claro cuál sería el cambio. Para fortuna de todos este cambio al nuevo </a:t>
            </a:r>
            <a:r>
              <a:rPr lang="es-CO" sz="1400" i="1" dirty="0"/>
              <a:t>Outlook correo</a:t>
            </a:r>
            <a:r>
              <a:rPr lang="es-CO" sz="1400" dirty="0"/>
              <a:t> sería para disfrutar de una renovada plataforma de acuerdo a los tiempos que corren, una verdadero refresco tanto de nombre como imagen de correo, fue así como nos empezaron a llegar los correos notificándonos de una nueva plataforma a la que podríamos acceder </a:t>
            </a:r>
            <a:r>
              <a:rPr lang="es-CO" sz="1600" dirty="0"/>
              <a:t>actualizando</a:t>
            </a:r>
            <a:r>
              <a:rPr lang="es-CO" sz="1400" dirty="0"/>
              <a:t> nuestro Hotmail al </a:t>
            </a:r>
            <a:r>
              <a:rPr lang="es-CO" sz="1400" b="1" dirty="0"/>
              <a:t>nuevo correo Outlook</a:t>
            </a:r>
            <a:r>
              <a:rPr lang="es-CO" sz="1400" dirty="0"/>
              <a:t> de manera casi automática o </a:t>
            </a:r>
            <a:r>
              <a:rPr lang="es-CO" sz="1400" dirty="0">
                <a:hlinkClick r:id="rId2" tooltip="como crear cuenta de correo Outlook"/>
              </a:rPr>
              <a:t>crear cuenta de correo Outlook</a:t>
            </a:r>
            <a:r>
              <a:rPr lang="es-CO" sz="1400" dirty="0"/>
              <a:t> nueva, por estos días se ha anunciado </a:t>
            </a:r>
            <a:r>
              <a:rPr lang="es-CO" sz="1400" dirty="0" smtClean="0"/>
              <a:t>la migración</a:t>
            </a:r>
            <a:r>
              <a:rPr lang="es-CO" sz="1400" i="1" dirty="0" smtClean="0"/>
              <a:t> </a:t>
            </a:r>
            <a:r>
              <a:rPr lang="es-CO" sz="1400" i="1" dirty="0"/>
              <a:t>definitiva de Hotmail a Outlook</a:t>
            </a:r>
            <a:r>
              <a:rPr lang="es-CO" sz="1400" dirty="0"/>
              <a:t>, llevando a los que aun no se habían decidido a el nuevo correo electrónico eliminando para siempre los servicios de Hotmail.</a:t>
            </a:r>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4005064"/>
            <a:ext cx="5040560" cy="2852936"/>
          </a:xfrm>
          <a:prstGeom prst="rect">
            <a:avLst/>
          </a:prstGeom>
        </p:spPr>
      </p:pic>
      <p:sp>
        <p:nvSpPr>
          <p:cNvPr id="6" name="5 Flecha izquierda"/>
          <p:cNvSpPr/>
          <p:nvPr/>
        </p:nvSpPr>
        <p:spPr>
          <a:xfrm>
            <a:off x="6393371" y="5589240"/>
            <a:ext cx="2304256" cy="792088"/>
          </a:xfrm>
          <a:prstGeom prst="lef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CO" dirty="0" smtClean="0">
                <a:hlinkClick r:id="rId4" action="ppaction://hlinksldjump"/>
              </a:rPr>
              <a:t>REGRESAR</a:t>
            </a:r>
            <a:endParaRPr lang="es-CO" dirty="0"/>
          </a:p>
        </p:txBody>
      </p:sp>
    </p:spTree>
    <p:extLst>
      <p:ext uri="{BB962C8B-B14F-4D97-AF65-F5344CB8AC3E}">
        <p14:creationId xmlns:p14="http://schemas.microsoft.com/office/powerpoint/2010/main" val="4103429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836712"/>
            <a:ext cx="7832209" cy="1754326"/>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PARTES FUNDAMENTALES</a:t>
            </a:r>
          </a:p>
          <a:p>
            <a:pPr algn="ctr"/>
            <a:endParaRPr lang="es-ES"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1025" name="Picture 1" descr="Monografias.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7450" y="4973140"/>
            <a:ext cx="6086475" cy="3714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Monografias.c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44303" y="6610350"/>
            <a:ext cx="5133975" cy="2476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Monografias.co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973140"/>
            <a:ext cx="2457450" cy="15335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Monografias.com"/>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83317" y="2591038"/>
            <a:ext cx="1981200" cy="19431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Monografias.com"/>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6544" y="2591038"/>
            <a:ext cx="2628900" cy="13335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Monografias.com"/>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4953" y="4427316"/>
            <a:ext cx="6657975" cy="23812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Monografias.com"/>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28625" y="1934734"/>
            <a:ext cx="800100" cy="23812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Monografias.com"/>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68040" y="2006987"/>
            <a:ext cx="1152525"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Monografias.com"/>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91121" y="2006987"/>
            <a:ext cx="266700" cy="22860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Monografias.com"/>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644303" y="5504342"/>
            <a:ext cx="4238625" cy="23812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Monografias.com"/>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020916" y="1741825"/>
            <a:ext cx="1724025" cy="2314575"/>
          </a:xfrm>
          <a:prstGeom prst="rect">
            <a:avLst/>
          </a:prstGeom>
          <a:noFill/>
          <a:extLst>
            <a:ext uri="{909E8E84-426E-40DD-AFC4-6F175D3DCCD1}">
              <a14:hiddenFill xmlns:a14="http://schemas.microsoft.com/office/drawing/2010/main">
                <a:solidFill>
                  <a:srgbClr val="FFFFFF"/>
                </a:solidFill>
              </a14:hiddenFill>
            </a:ext>
          </a:extLst>
        </p:spPr>
      </p:pic>
      <p:sp>
        <p:nvSpPr>
          <p:cNvPr id="14" name="13 Flecha izquierda"/>
          <p:cNvSpPr/>
          <p:nvPr/>
        </p:nvSpPr>
        <p:spPr>
          <a:xfrm>
            <a:off x="6372200" y="5739902"/>
            <a:ext cx="2304256" cy="792088"/>
          </a:xfrm>
          <a:prstGeom prst="lef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CO" dirty="0" smtClean="0">
                <a:hlinkClick r:id="rId13" action="ppaction://hlinksldjump"/>
              </a:rPr>
              <a:t>REGRESAR</a:t>
            </a:r>
            <a:endParaRPr lang="es-CO" dirty="0"/>
          </a:p>
        </p:txBody>
      </p:sp>
    </p:spTree>
    <p:extLst>
      <p:ext uri="{BB962C8B-B14F-4D97-AF65-F5344CB8AC3E}">
        <p14:creationId xmlns:p14="http://schemas.microsoft.com/office/powerpoint/2010/main" val="23376515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09409" y="332656"/>
            <a:ext cx="4288353"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bibliografía</a:t>
            </a:r>
            <a:endParaRPr lang="es-E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4" name="3 Flecha izquierda"/>
          <p:cNvSpPr/>
          <p:nvPr/>
        </p:nvSpPr>
        <p:spPr>
          <a:xfrm>
            <a:off x="6393371" y="5589240"/>
            <a:ext cx="2304256" cy="792088"/>
          </a:xfrm>
          <a:prstGeom prst="lef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CO" dirty="0" smtClean="0">
                <a:hlinkClick r:id="rId2" action="ppaction://hlinksldjump"/>
              </a:rPr>
              <a:t>REGRESAR</a:t>
            </a:r>
            <a:endParaRPr lang="es-CO" dirty="0"/>
          </a:p>
        </p:txBody>
      </p:sp>
    </p:spTree>
    <p:extLst>
      <p:ext uri="{BB962C8B-B14F-4D97-AF65-F5344CB8AC3E}">
        <p14:creationId xmlns:p14="http://schemas.microsoft.com/office/powerpoint/2010/main" val="4194830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286000" y="2967335"/>
            <a:ext cx="4572000" cy="923330"/>
          </a:xfrm>
          <a:prstGeom prst="rect">
            <a:avLst/>
          </a:prstGeom>
        </p:spPr>
        <p:txBody>
          <a:bodyPr>
            <a:spAutoFit/>
          </a:bodyPr>
          <a:lstStyle/>
          <a:p>
            <a:r>
              <a:rPr lang="es-CO" u="sng" dirty="0">
                <a:hlinkClick r:id="rId4"/>
              </a:rPr>
              <a:t>http://www.youtube.com/watch?v=wpsZW34lWKYrafias.com/trabajos84/microsoft-outlook/microsoft-outlook.shtml</a:t>
            </a:r>
            <a:endParaRPr lang="es-ES" dirty="0"/>
          </a:p>
        </p:txBody>
      </p:sp>
      <p:sp>
        <p:nvSpPr>
          <p:cNvPr id="3" name="2 Rectángulo"/>
          <p:cNvSpPr/>
          <p:nvPr/>
        </p:nvSpPr>
        <p:spPr>
          <a:xfrm>
            <a:off x="2286000" y="2967335"/>
            <a:ext cx="4572000" cy="923330"/>
          </a:xfrm>
          <a:prstGeom prst="rect">
            <a:avLst/>
          </a:prstGeom>
        </p:spPr>
        <p:txBody>
          <a:bodyPr>
            <a:spAutoFit/>
          </a:bodyPr>
          <a:lstStyle/>
          <a:p>
            <a:r>
              <a:rPr lang="es-CO" u="sng" dirty="0">
                <a:hlinkClick r:id="rId4"/>
              </a:rPr>
              <a:t>http://www.youtube.com/watch?v=wpsZW34lWKYrafias.com/trabajos84/microsoft-outlook/microsoft-outlook.shtml</a:t>
            </a:r>
            <a:endParaRPr lang="es-ES" dirty="0"/>
          </a:p>
        </p:txBody>
      </p:sp>
    </p:spTree>
    <p:controls>
      <mc:AlternateContent xmlns:mc="http://schemas.openxmlformats.org/markup-compatibility/2006">
        <mc:Choice xmlns:v="urn:schemas-microsoft-com:vml" Requires="v">
          <p:control spid="1028" name="ShockwaveFlash1" r:id="rId2" imgW="11369520" imgH="5818320"/>
        </mc:Choice>
        <mc:Fallback>
          <p:control name="ShockwaveFlash1" r:id="rId2" imgW="11369520" imgH="5818320">
            <p:pic>
              <p:nvPicPr>
                <p:cNvPr id="0" name="ShockwaveFlash1"/>
                <p:cNvPicPr>
                  <a:picLocks/>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1369675" cy="6858000"/>
                </a:xfrm>
                <a:prstGeom prst="rect">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noFill/>
                      <a:miter lim="800000"/>
                      <a:headEnd/>
                      <a:tailEnd/>
                    </a14:hiddenLine>
                  </a:ext>
                </a:extLst>
              </p:spPr>
            </p:pic>
          </p:control>
        </mc:Fallback>
      </mc:AlternateContent>
    </p:controls>
    <p:extLst>
      <p:ext uri="{BB962C8B-B14F-4D97-AF65-F5344CB8AC3E}">
        <p14:creationId xmlns:p14="http://schemas.microsoft.com/office/powerpoint/2010/main" val="1285941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1582341"/>
            <a:ext cx="6462464" cy="2585323"/>
          </a:xfrm>
          <a:prstGeom prst="rect">
            <a:avLst/>
          </a:prstGeom>
        </p:spPr>
        <p:txBody>
          <a:bodyPr wrap="square">
            <a:spAutoFit/>
          </a:bodyPr>
          <a:lstStyle/>
          <a:p>
            <a:r>
              <a:rPr lang="es-CO" dirty="0"/>
              <a:t>Por supuesto, Outlook puede administrar no solo correo electrónico, contactos, y calendario de forma central, sino que también puede administrar toda la información que intercambia a través de su equipo, como artículos de blog y noticias que se distribuyen en Internet y sesiones de chat de servicio de mensajería instantánea. Además, si agrega características, puede administrar información que intercambia a través del teléfono móvil, teléfono IP y un asistente digital personal (PDA o Smartphone) cargado con Windows Mobile</a:t>
            </a:r>
          </a:p>
        </p:txBody>
      </p:sp>
      <p:sp>
        <p:nvSpPr>
          <p:cNvPr id="3" name="2 Rectángulo"/>
          <p:cNvSpPr/>
          <p:nvPr/>
        </p:nvSpPr>
        <p:spPr>
          <a:xfrm>
            <a:off x="1320149" y="260648"/>
            <a:ext cx="5722850"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PARA QUE SIRVE….</a:t>
            </a:r>
            <a:endParaRPr lang="es-ES"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167664"/>
            <a:ext cx="4283968" cy="2438400"/>
          </a:xfrm>
          <a:prstGeom prst="rect">
            <a:avLst/>
          </a:prstGeom>
        </p:spPr>
      </p:pic>
      <p:sp>
        <p:nvSpPr>
          <p:cNvPr id="5" name="4 Flecha izquierda"/>
          <p:cNvSpPr/>
          <p:nvPr/>
        </p:nvSpPr>
        <p:spPr>
          <a:xfrm>
            <a:off x="6393371" y="5589240"/>
            <a:ext cx="2304256" cy="792088"/>
          </a:xfrm>
          <a:prstGeom prst="lef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CO" dirty="0" smtClean="0">
                <a:hlinkClick r:id="rId3" action="ppaction://hlinksldjump"/>
              </a:rPr>
              <a:t>REGRESAR</a:t>
            </a:r>
            <a:endParaRPr lang="es-CO" dirty="0"/>
          </a:p>
        </p:txBody>
      </p:sp>
    </p:spTree>
    <p:extLst>
      <p:ext uri="{BB962C8B-B14F-4D97-AF65-F5344CB8AC3E}">
        <p14:creationId xmlns:p14="http://schemas.microsoft.com/office/powerpoint/2010/main" val="35679508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Ángulos">
  <a:themeElements>
    <a:clrScheme name="Ángulo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ngulo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470</TotalTime>
  <Words>529</Words>
  <Application>Microsoft Office PowerPoint</Application>
  <PresentationFormat>Carta (216 x 279 mm)</PresentationFormat>
  <Paragraphs>54</Paragraphs>
  <Slides>12</Slides>
  <Notes>1</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Ángulos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Luffi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Luffi</dc:creator>
  <cp:lastModifiedBy>Tesoreria</cp:lastModifiedBy>
  <cp:revision>30</cp:revision>
  <dcterms:created xsi:type="dcterms:W3CDTF">2014-03-18T11:40:31Z</dcterms:created>
  <dcterms:modified xsi:type="dcterms:W3CDTF">2014-03-21T19:46:43Z</dcterms:modified>
</cp:coreProperties>
</file>